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32"/>
  </p:notesMasterIdLst>
  <p:sldIdLst>
    <p:sldId id="275" r:id="rId3"/>
    <p:sldId id="295" r:id="rId4"/>
    <p:sldId id="296" r:id="rId5"/>
    <p:sldId id="297" r:id="rId6"/>
    <p:sldId id="298" r:id="rId7"/>
    <p:sldId id="276" r:id="rId8"/>
    <p:sldId id="273" r:id="rId9"/>
    <p:sldId id="274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9" r:id="rId26"/>
    <p:sldId id="300" r:id="rId27"/>
    <p:sldId id="301" r:id="rId28"/>
    <p:sldId id="302" r:id="rId29"/>
    <p:sldId id="306" r:id="rId30"/>
    <p:sldId id="30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 autoAdjust="0"/>
    <p:restoredTop sz="92991" autoAdjust="0"/>
  </p:normalViewPr>
  <p:slideViewPr>
    <p:cSldViewPr snapToGrid="0">
      <p:cViewPr varScale="1">
        <p:scale>
          <a:sx n="66" d="100"/>
          <a:sy n="66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99E55-4A78-47C7-AB1B-26CCCE6602A8}" type="datetimeFigureOut">
              <a:rPr lang="pt-BR" smtClean="0"/>
              <a:t>21/06/16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0590A-9BC7-413D-B217-DE244D1FF9B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06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 as três primeiras fases do sono, o corpo economiza energias, promove a restauração de tecidos, o aumento da massa muscular e libera o hormônio de crescimento. Já na fase REM, há a consolidação da memória e do aprendizado. Quando a pessoa está dormindo e é acordada, ela volta imediatamente à fase 1 do sono, comprometendo esse processo.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048A0-3C2A-4FD0-ACBF-4DB88DF5726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37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19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5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68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6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28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67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87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27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46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79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37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66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81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51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39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2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20" Type="http://schemas.openxmlformats.org/officeDocument/2006/relationships/image" Target="../media/image7.png"/><Relationship Id="rId21" Type="http://schemas.openxmlformats.org/officeDocument/2006/relationships/image" Target="../media/image8.png"/><Relationship Id="rId22" Type="http://schemas.openxmlformats.org/officeDocument/2006/relationships/image" Target="../media/image9.png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‹n.º›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6/21/16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‹n.º›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18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52282" y="2796990"/>
            <a:ext cx="9224683" cy="1198874"/>
          </a:xfrm>
        </p:spPr>
        <p:txBody>
          <a:bodyPr/>
          <a:lstStyle/>
          <a:p>
            <a:pPr algn="ctr"/>
            <a:r>
              <a:rPr lang="pt-BR" sz="3000" dirty="0" smtClean="0"/>
              <a:t>tema de hoje: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Planejamento Financeiro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48" y="3733801"/>
            <a:ext cx="9386047" cy="2008093"/>
          </a:xfrm>
        </p:spPr>
        <p:txBody>
          <a:bodyPr/>
          <a:lstStyle/>
          <a:p>
            <a:pPr algn="just"/>
            <a:r>
              <a:rPr lang="pt-BR" sz="2800" dirty="0" smtClean="0"/>
              <a:t>A </a:t>
            </a:r>
            <a:r>
              <a:rPr lang="pt-BR" sz="2800" dirty="0"/>
              <a:t>relação existente entre a mente e o corpo é muito íntima. Quando um é afetado, o outro também o é. O estado da mente afeta a saúde do sistema </a:t>
            </a:r>
            <a:r>
              <a:rPr lang="pt-BR" sz="2800" dirty="0" smtClean="0"/>
              <a:t>físico. </a:t>
            </a:r>
            <a:r>
              <a:rPr lang="pt-BR" sz="2800" i="1" dirty="0" smtClean="0"/>
              <a:t>E.G. White, pág. 48</a:t>
            </a:r>
            <a:endParaRPr lang="pt-BR" sz="2800" i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22828" y="2133605"/>
            <a:ext cx="9997888" cy="927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400" i="1" dirty="0" smtClean="0"/>
              <a:t>Mente, Caráter e Personalidade –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73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5287" y="4513729"/>
            <a:ext cx="9503335" cy="1228166"/>
          </a:xfrm>
        </p:spPr>
        <p:txBody>
          <a:bodyPr/>
          <a:lstStyle/>
          <a:p>
            <a:pPr algn="just"/>
            <a:r>
              <a:rPr lang="pt-BR" sz="3000" i="1" dirty="0" smtClean="0"/>
              <a:t>Excesso </a:t>
            </a:r>
            <a:r>
              <a:rPr lang="pt-BR" sz="3000" i="1" dirty="0"/>
              <a:t>de </a:t>
            </a:r>
            <a:r>
              <a:rPr lang="pt-BR" sz="3000" b="1" i="1" dirty="0"/>
              <a:t>preocupação</a:t>
            </a:r>
            <a:r>
              <a:rPr lang="pt-BR" sz="3000" i="1" dirty="0"/>
              <a:t> com dinheiro pode causar </a:t>
            </a:r>
            <a:r>
              <a:rPr lang="pt-BR" sz="3000" i="1" u="sng" dirty="0"/>
              <a:t>prejuízos para a sua saúde</a:t>
            </a:r>
            <a:r>
              <a:rPr lang="pt-BR" sz="3000" i="1" dirty="0"/>
              <a:t>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336392" y="2568387"/>
            <a:ext cx="9404723" cy="13178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3000" dirty="0" smtClean="0"/>
              <a:t>Você conhece alguém que já perdeu ao menos uma noite de sono por </a:t>
            </a:r>
            <a:r>
              <a:rPr lang="pt-BR" sz="3000" u="sng" dirty="0" smtClean="0"/>
              <a:t>problemas financeiros?</a:t>
            </a:r>
            <a:br>
              <a:rPr lang="pt-BR" sz="3000" u="sng" dirty="0" smtClean="0"/>
            </a:b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9007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4685" y="1752602"/>
            <a:ext cx="9566739" cy="1308847"/>
          </a:xfrm>
        </p:spPr>
        <p:txBody>
          <a:bodyPr/>
          <a:lstStyle/>
          <a:p>
            <a:pPr algn="just"/>
            <a:r>
              <a:rPr lang="pt-BR" sz="3600" dirty="0"/>
              <a:t>Doenças graves e crônicas </a:t>
            </a:r>
            <a:r>
              <a:rPr lang="pt-BR" sz="3600" u="sng" dirty="0"/>
              <a:t>podem </a:t>
            </a:r>
            <a:r>
              <a:rPr lang="pt-BR" sz="3600" u="sng" dirty="0" smtClean="0"/>
              <a:t>surgir </a:t>
            </a:r>
            <a:r>
              <a:rPr lang="pt-BR" sz="3600" dirty="0" smtClean="0"/>
              <a:t>e as mais comuns são:</a:t>
            </a:r>
            <a:endParaRPr lang="pt-BR" sz="36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75663" y="3249709"/>
            <a:ext cx="7798641" cy="242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900" dirty="0" smtClean="0"/>
              <a:t>Pressão alta (hipertensão);</a:t>
            </a:r>
          </a:p>
          <a:p>
            <a:pPr>
              <a:lnSpc>
                <a:spcPct val="150000"/>
              </a:lnSpc>
            </a:pPr>
            <a:r>
              <a:rPr lang="pt-BR" sz="2900" dirty="0" smtClean="0"/>
              <a:t>Arritmia cardíaca;</a:t>
            </a:r>
          </a:p>
          <a:p>
            <a:pPr>
              <a:lnSpc>
                <a:spcPct val="150000"/>
              </a:lnSpc>
            </a:pPr>
            <a:r>
              <a:rPr lang="pt-BR" sz="2900" dirty="0" smtClean="0"/>
              <a:t>Acidente vascular cerebral (AVC);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432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0169" y="2460812"/>
            <a:ext cx="9503335" cy="2662517"/>
          </a:xfrm>
        </p:spPr>
        <p:txBody>
          <a:bodyPr/>
          <a:lstStyle/>
          <a:p>
            <a:pPr algn="just"/>
            <a:r>
              <a:rPr lang="pt-BR" sz="3200" i="1" dirty="0"/>
              <a:t>Estudos do Instituto Dante </a:t>
            </a:r>
            <a:r>
              <a:rPr lang="pt-BR" sz="3200" i="1" dirty="0" err="1"/>
              <a:t>Pazzanese</a:t>
            </a:r>
            <a:r>
              <a:rPr lang="pt-BR" sz="3200" i="1" dirty="0"/>
              <a:t> de Cardiologia (São Paulo) apontam que 29,4% dos brasileiros sofrem de doenças como essas, 60% desses pacientes são homens, com média de idade de 56 anos</a:t>
            </a:r>
            <a:r>
              <a:rPr lang="pt-BR" sz="3200" i="1" dirty="0" smtClean="0"/>
              <a:t>.</a:t>
            </a:r>
            <a:endParaRPr lang="pt-BR" sz="3000" i="1" dirty="0"/>
          </a:p>
        </p:txBody>
      </p:sp>
    </p:spTree>
    <p:extLst>
      <p:ext uri="{BB962C8B-B14F-4D97-AF65-F5344CB8AC3E}">
        <p14:creationId xmlns:p14="http://schemas.microsoft.com/office/powerpoint/2010/main" val="16393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3005" y="1491119"/>
            <a:ext cx="10188762" cy="936810"/>
          </a:xfrm>
        </p:spPr>
        <p:txBody>
          <a:bodyPr/>
          <a:lstStyle/>
          <a:p>
            <a:pPr algn="just"/>
            <a:r>
              <a:rPr lang="pt-BR" sz="3600" dirty="0" smtClean="0"/>
              <a:t>Problemas </a:t>
            </a:r>
            <a:r>
              <a:rPr lang="pt-BR" sz="3600" dirty="0"/>
              <a:t>financeiros podem causar </a:t>
            </a:r>
            <a:r>
              <a:rPr lang="pt-BR" sz="3600" dirty="0" smtClean="0"/>
              <a:t>ainda: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50475" y="2497913"/>
            <a:ext cx="7798641" cy="623665"/>
          </a:xfrm>
        </p:spPr>
        <p:txBody>
          <a:bodyPr>
            <a:normAutofit/>
          </a:bodyPr>
          <a:lstStyle/>
          <a:p>
            <a:r>
              <a:rPr lang="pt-BR" sz="2700" dirty="0" smtClean="0"/>
              <a:t>Depressão;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950475" y="3058514"/>
            <a:ext cx="7798641" cy="62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t-BR" sz="2700" dirty="0" smtClean="0"/>
              <a:t>Estresse;</a:t>
            </a:r>
          </a:p>
          <a:p>
            <a:pPr marL="0" indent="0">
              <a:buFont typeface="Wingdings 3" charset="2"/>
              <a:buNone/>
            </a:pPr>
            <a:endParaRPr lang="pt-BR" sz="24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950475" y="3626067"/>
            <a:ext cx="7798641" cy="62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t-BR" sz="2700" dirty="0" smtClean="0"/>
              <a:t>Alcoolismo;</a:t>
            </a:r>
          </a:p>
          <a:p>
            <a:pPr marL="0" indent="0">
              <a:buFont typeface="Wingdings 3" charset="2"/>
              <a:buNone/>
            </a:pPr>
            <a:endParaRPr lang="pt-BR" sz="24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950475" y="4185746"/>
            <a:ext cx="7798641" cy="62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t-BR" sz="2700" dirty="0" smtClean="0"/>
              <a:t>Ansiedade;</a:t>
            </a:r>
          </a:p>
          <a:p>
            <a:pPr marL="0" indent="0">
              <a:buFont typeface="Wingdings 3" charset="2"/>
              <a:buNone/>
            </a:pPr>
            <a:endParaRPr lang="pt-BR" sz="24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950474" y="4717375"/>
            <a:ext cx="7798641" cy="62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t-BR" sz="2700" dirty="0" smtClean="0"/>
              <a:t>Vergonha;</a:t>
            </a:r>
          </a:p>
          <a:p>
            <a:pPr marL="0" indent="0">
              <a:buFont typeface="Wingdings 3" charset="2"/>
              <a:buNone/>
            </a:pPr>
            <a:endParaRPr lang="pt-BR" sz="2400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950474" y="5226506"/>
            <a:ext cx="7798641" cy="62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t-BR" sz="2700" dirty="0" smtClean="0"/>
              <a:t>Distúrbios do sono;</a:t>
            </a:r>
          </a:p>
          <a:p>
            <a:pPr marL="0" indent="0">
              <a:buFont typeface="Wingdings 3" charset="2"/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770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864" y="1353672"/>
            <a:ext cx="9775360" cy="5141258"/>
          </a:xfrm>
        </p:spPr>
        <p:txBody>
          <a:bodyPr/>
          <a:lstStyle/>
          <a:p>
            <a:pPr algn="just"/>
            <a:r>
              <a:rPr lang="pt-BR" sz="2700" dirty="0"/>
              <a:t>Devemos sempre lembrar que no juízo havemos de enfrentar o registro da maneira como usamos o dinheiro de Deus. Grande parte é usada na satisfação própria, no próprio interesse, e que não produz nenhum bem real, mas positivo dano. </a:t>
            </a:r>
            <a:r>
              <a:rPr lang="pt-BR" sz="2700" u="sng" dirty="0"/>
              <a:t>Se nos compenetramos de que Deus é o doador de todo o bem</a:t>
            </a:r>
            <a:r>
              <a:rPr lang="pt-BR" sz="2700" dirty="0"/>
              <a:t>, que o dinheiro Lhe pertence, então exerceremos sabedoria no despendê-lo, na conformidade com Sua Santa vontade. </a:t>
            </a:r>
            <a:r>
              <a:rPr lang="pt-BR" sz="2700" u="sng" dirty="0"/>
              <a:t>O mundo, seus costumes, suas modas, não serão nossa norma</a:t>
            </a:r>
            <a:r>
              <a:rPr lang="pt-BR" sz="2700" dirty="0"/>
              <a:t>. Não teremos o desejo de conformar-nos com suas práticas; não permitiremos que nossa própria inclinação nos controle. Carta 8, 1889</a:t>
            </a:r>
            <a:r>
              <a:rPr lang="pt-BR" sz="2700" dirty="0" smtClean="0"/>
              <a:t>. </a:t>
            </a:r>
            <a:r>
              <a:rPr lang="pt-BR" sz="2700" i="1" dirty="0" smtClean="0"/>
              <a:t>E.G. White</a:t>
            </a:r>
            <a:endParaRPr lang="pt-BR" sz="2700" i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365203" y="425827"/>
            <a:ext cx="8814222" cy="927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400" i="1" dirty="0"/>
              <a:t>Lar Adventista, pág. 368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51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815350" y="3074887"/>
            <a:ext cx="8410293" cy="7306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400" dirty="0" smtClean="0"/>
              <a:t>O Endividamento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3277" y="2819400"/>
            <a:ext cx="8946541" cy="32586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700" dirty="0"/>
              <a:t>Muitos, muitíssimos, não se têm educado o bastante para manter suas despesas nos limites de seus rendimentos. Não aprendem a ajustar-se a circunstâncias, e tomam e tornam a tomar empréstimos, sobrecarregando-se de </a:t>
            </a:r>
            <a:r>
              <a:rPr lang="pt-BR" sz="2700" dirty="0" smtClean="0"/>
              <a:t>débitos. </a:t>
            </a:r>
            <a:r>
              <a:rPr lang="pt-BR" sz="2700" dirty="0" err="1"/>
              <a:t>Review</a:t>
            </a:r>
            <a:r>
              <a:rPr lang="pt-BR" sz="2700" dirty="0"/>
              <a:t> </a:t>
            </a:r>
            <a:r>
              <a:rPr lang="pt-BR" sz="2700" dirty="0" err="1"/>
              <a:t>and</a:t>
            </a:r>
            <a:r>
              <a:rPr lang="pt-BR" sz="2700" dirty="0"/>
              <a:t> Herald, 19 de dezembro de 1893</a:t>
            </a:r>
            <a:r>
              <a:rPr lang="pt-BR" sz="2700" dirty="0" smtClean="0"/>
              <a:t>. </a:t>
            </a:r>
            <a:r>
              <a:rPr lang="pt-BR" sz="2700" i="1" dirty="0" smtClean="0"/>
              <a:t>E.G</a:t>
            </a:r>
            <a:r>
              <a:rPr lang="pt-BR" sz="2700" i="1" dirty="0"/>
              <a:t>. White</a:t>
            </a:r>
            <a:endParaRPr lang="pt-BR" sz="27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93277" y="1474697"/>
            <a:ext cx="8814222" cy="927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400" i="1" dirty="0" smtClean="0"/>
              <a:t>Lar </a:t>
            </a:r>
            <a:r>
              <a:rPr lang="pt-BR" sz="4400" i="1" dirty="0"/>
              <a:t>Adventista, pág. </a:t>
            </a:r>
            <a:r>
              <a:rPr lang="pt-BR" sz="4400" i="1" dirty="0" smtClean="0"/>
              <a:t>374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35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815350" y="2823883"/>
            <a:ext cx="8410293" cy="1425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400" dirty="0" smtClean="0"/>
              <a:t>Então, como surge o endividamento?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10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129" y="1824318"/>
            <a:ext cx="9566739" cy="797858"/>
          </a:xfrm>
        </p:spPr>
        <p:txBody>
          <a:bodyPr/>
          <a:lstStyle/>
          <a:p>
            <a:r>
              <a:rPr lang="pt-BR" sz="3600" dirty="0" smtClean="0"/>
              <a:t>Ele </a:t>
            </a:r>
            <a:r>
              <a:rPr lang="pt-BR" sz="3600" dirty="0"/>
              <a:t>geralmente </a:t>
            </a:r>
            <a:r>
              <a:rPr lang="pt-BR" sz="3600" dirty="0" smtClean="0"/>
              <a:t>começa </a:t>
            </a:r>
            <a:r>
              <a:rPr lang="pt-BR" sz="3600" dirty="0"/>
              <a:t>com a letra </a:t>
            </a:r>
            <a:r>
              <a:rPr lang="pt-BR" sz="3600" dirty="0" smtClean="0"/>
              <a:t>D: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61400" y="5567083"/>
            <a:ext cx="5118195" cy="6320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600" dirty="0" smtClean="0"/>
              <a:t>Mas não é só isso...</a:t>
            </a:r>
          </a:p>
          <a:p>
            <a:endParaRPr lang="pt-BR" sz="24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995299" y="3106271"/>
            <a:ext cx="7798641" cy="1976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t-BR" sz="2400" dirty="0" smtClean="0"/>
              <a:t>Desemprego (motivado ou não);</a:t>
            </a:r>
          </a:p>
          <a:p>
            <a:r>
              <a:rPr lang="pt-BR" sz="2400" dirty="0" smtClean="0"/>
              <a:t>Desastre (causas naturais);</a:t>
            </a:r>
          </a:p>
          <a:p>
            <a:r>
              <a:rPr lang="pt-BR" sz="2400" dirty="0" smtClean="0"/>
              <a:t>Doença (física ou mental);</a:t>
            </a:r>
          </a:p>
          <a:p>
            <a:r>
              <a:rPr lang="pt-BR" sz="2400" dirty="0" smtClean="0"/>
              <a:t>Divórcio (dinheiro é um dos principais motivos);</a:t>
            </a:r>
          </a:p>
        </p:txBody>
      </p:sp>
    </p:spTree>
    <p:extLst>
      <p:ext uri="{BB962C8B-B14F-4D97-AF65-F5344CB8AC3E}">
        <p14:creationId xmlns:p14="http://schemas.microsoft.com/office/powerpoint/2010/main" val="5412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13" y="286851"/>
            <a:ext cx="7557247" cy="6295187"/>
          </a:xfrm>
        </p:spPr>
      </p:pic>
    </p:spTree>
    <p:extLst>
      <p:ext uri="{BB962C8B-B14F-4D97-AF65-F5344CB8AC3E}">
        <p14:creationId xmlns:p14="http://schemas.microsoft.com/office/powerpoint/2010/main" val="14163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527" y="1044390"/>
            <a:ext cx="9566739" cy="797858"/>
          </a:xfrm>
        </p:spPr>
        <p:txBody>
          <a:bodyPr/>
          <a:lstStyle/>
          <a:p>
            <a:r>
              <a:rPr lang="pt-BR" sz="3600" dirty="0" smtClean="0"/>
              <a:t>Também contribui para o endividamento: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5512" y="1842248"/>
            <a:ext cx="8323077" cy="4719917"/>
          </a:xfrm>
        </p:spPr>
        <p:txBody>
          <a:bodyPr>
            <a:noAutofit/>
          </a:bodyPr>
          <a:lstStyle/>
          <a:p>
            <a:r>
              <a:rPr lang="pt-BR" sz="2300" dirty="0" smtClean="0"/>
              <a:t>Falta </a:t>
            </a:r>
            <a:r>
              <a:rPr lang="pt-BR" sz="2300" dirty="0"/>
              <a:t>de </a:t>
            </a:r>
            <a:r>
              <a:rPr lang="pt-BR" sz="2300" dirty="0" smtClean="0"/>
              <a:t>planejamento; </a:t>
            </a:r>
            <a:endParaRPr lang="pt-BR" sz="2300" dirty="0"/>
          </a:p>
          <a:p>
            <a:r>
              <a:rPr lang="pt-BR" sz="2300" dirty="0" smtClean="0"/>
              <a:t>Grande </a:t>
            </a:r>
            <a:r>
              <a:rPr lang="pt-BR" sz="2300" dirty="0"/>
              <a:t>oferta de </a:t>
            </a:r>
            <a:r>
              <a:rPr lang="pt-BR" sz="2300" dirty="0" smtClean="0"/>
              <a:t>crédito; </a:t>
            </a:r>
            <a:endParaRPr lang="pt-BR" sz="2300" dirty="0"/>
          </a:p>
          <a:p>
            <a:r>
              <a:rPr lang="pt-BR" sz="2300" dirty="0" smtClean="0"/>
              <a:t>Má </a:t>
            </a:r>
            <a:r>
              <a:rPr lang="pt-BR" sz="2300" dirty="0"/>
              <a:t>administração </a:t>
            </a:r>
            <a:r>
              <a:rPr lang="pt-BR" sz="2300" dirty="0" smtClean="0"/>
              <a:t>financeira;</a:t>
            </a:r>
            <a:r>
              <a:rPr lang="pt-BR" sz="2300" dirty="0"/>
              <a:t> </a:t>
            </a:r>
          </a:p>
          <a:p>
            <a:r>
              <a:rPr lang="pt-BR" sz="2300" dirty="0" smtClean="0"/>
              <a:t>Inexistência </a:t>
            </a:r>
            <a:r>
              <a:rPr lang="pt-BR" sz="2300" dirty="0"/>
              <a:t>de uma conta de </a:t>
            </a:r>
            <a:r>
              <a:rPr lang="pt-BR" sz="2300" dirty="0" smtClean="0"/>
              <a:t>reservas;</a:t>
            </a:r>
            <a:r>
              <a:rPr lang="pt-BR" sz="2300" dirty="0"/>
              <a:t>   </a:t>
            </a:r>
          </a:p>
          <a:p>
            <a:r>
              <a:rPr lang="pt-BR" sz="2300" dirty="0"/>
              <a:t>Teimosia em manter estilo de vida </a:t>
            </a:r>
            <a:r>
              <a:rPr lang="pt-BR" sz="2300" dirty="0" smtClean="0"/>
              <a:t>perdido;</a:t>
            </a:r>
          </a:p>
          <a:p>
            <a:r>
              <a:rPr lang="pt-BR" sz="2300" dirty="0" smtClean="0"/>
              <a:t>Falta </a:t>
            </a:r>
            <a:r>
              <a:rPr lang="pt-BR" sz="2300" dirty="0"/>
              <a:t>de educação </a:t>
            </a:r>
            <a:r>
              <a:rPr lang="pt-BR" sz="2300" dirty="0" smtClean="0"/>
              <a:t>financeira;</a:t>
            </a:r>
            <a:r>
              <a:rPr lang="pt-BR" sz="2300" dirty="0"/>
              <a:t> </a:t>
            </a:r>
          </a:p>
          <a:p>
            <a:r>
              <a:rPr lang="pt-BR" sz="2300" dirty="0" smtClean="0"/>
              <a:t>Compulsão </a:t>
            </a:r>
            <a:r>
              <a:rPr lang="pt-BR" sz="2300" dirty="0"/>
              <a:t>por </a:t>
            </a:r>
            <a:r>
              <a:rPr lang="pt-BR" sz="2300" dirty="0" smtClean="0"/>
              <a:t>compras</a:t>
            </a:r>
            <a:r>
              <a:rPr lang="pt-BR" sz="2300" dirty="0"/>
              <a:t> (também pode ser traduzida por "gastar o dinheiro de amanhã, hoje</a:t>
            </a:r>
            <a:r>
              <a:rPr lang="pt-BR" sz="2300" dirty="0" smtClean="0"/>
              <a:t>"); </a:t>
            </a:r>
          </a:p>
          <a:p>
            <a:r>
              <a:rPr lang="pt-BR" sz="2300" dirty="0" smtClean="0"/>
              <a:t>Vícios</a:t>
            </a:r>
            <a:r>
              <a:rPr lang="pt-BR" sz="2300" dirty="0"/>
              <a:t> (como jogos, bebidas, drogas e outros</a:t>
            </a:r>
            <a:r>
              <a:rPr lang="pt-BR" sz="2300" dirty="0" smtClean="0"/>
              <a:t>);</a:t>
            </a:r>
            <a:endParaRPr lang="pt-BR" sz="2300" dirty="0"/>
          </a:p>
          <a:p>
            <a:r>
              <a:rPr lang="pt-BR" sz="2300" dirty="0" smtClean="0"/>
              <a:t>Herança</a:t>
            </a:r>
            <a:r>
              <a:rPr lang="pt-BR" sz="2300" dirty="0"/>
              <a:t> de comportamento dos </a:t>
            </a:r>
            <a:r>
              <a:rPr lang="pt-BR" sz="2300" dirty="0" smtClean="0"/>
              <a:t>pais.</a:t>
            </a:r>
            <a:r>
              <a:rPr lang="pt-BR" sz="2300" b="1" dirty="0"/>
              <a:t> 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1403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787" y="748554"/>
            <a:ext cx="9566739" cy="797858"/>
          </a:xfrm>
        </p:spPr>
        <p:txBody>
          <a:bodyPr/>
          <a:lstStyle/>
          <a:p>
            <a:r>
              <a:rPr lang="pt-BR" sz="3600" dirty="0" smtClean="0"/>
              <a:t>O remédio para o endividamento: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6787" y="1828799"/>
            <a:ext cx="9829147" cy="4666129"/>
          </a:xfrm>
        </p:spPr>
        <p:txBody>
          <a:bodyPr>
            <a:noAutofit/>
          </a:bodyPr>
          <a:lstStyle/>
          <a:p>
            <a:pPr algn="just"/>
            <a:r>
              <a:rPr lang="pt-BR" sz="2400" b="1" u="sng" dirty="0" smtClean="0"/>
              <a:t>Reduzir </a:t>
            </a:r>
            <a:r>
              <a:rPr lang="pt-BR" sz="2400" b="1" u="sng" dirty="0"/>
              <a:t>as </a:t>
            </a:r>
            <a:r>
              <a:rPr lang="pt-BR" sz="2400" b="1" u="sng" dirty="0" smtClean="0"/>
              <a:t>despesas</a:t>
            </a:r>
            <a:r>
              <a:rPr lang="pt-BR" sz="2400" b="1" dirty="0" smtClean="0"/>
              <a:t> </a:t>
            </a:r>
            <a:r>
              <a:rPr lang="pt-BR" sz="2400" dirty="0" smtClean="0"/>
              <a:t>–</a:t>
            </a:r>
            <a:r>
              <a:rPr lang="pt-BR" sz="2400" b="1" dirty="0" smtClean="0"/>
              <a:t> </a:t>
            </a:r>
            <a:r>
              <a:rPr lang="pt-BR" sz="2400" b="1" i="1" dirty="0" smtClean="0"/>
              <a:t>“</a:t>
            </a:r>
            <a:r>
              <a:rPr lang="pt-BR" sz="2400" i="1" dirty="0" smtClean="0"/>
              <a:t>Necessitais eliminar </a:t>
            </a:r>
            <a:r>
              <a:rPr lang="pt-BR" sz="2400" i="1" dirty="0"/>
              <a:t>vossas despesas e procurar suprir </a:t>
            </a:r>
            <a:r>
              <a:rPr lang="pt-BR" sz="2400" i="1" dirty="0" smtClean="0"/>
              <a:t>esta deficiência em </a:t>
            </a:r>
            <a:r>
              <a:rPr lang="pt-BR" sz="2400" i="1" dirty="0"/>
              <a:t>vosso caráter.” L.A., pág. </a:t>
            </a:r>
            <a:r>
              <a:rPr lang="pt-BR" sz="2400" i="1" dirty="0" smtClean="0"/>
              <a:t>393</a:t>
            </a:r>
          </a:p>
          <a:p>
            <a:pPr marL="0" indent="0" algn="just">
              <a:buNone/>
            </a:pPr>
            <a:endParaRPr lang="pt-BR" sz="1000" i="1" dirty="0"/>
          </a:p>
          <a:p>
            <a:pPr algn="just"/>
            <a:r>
              <a:rPr lang="pt-BR" sz="2400" b="1" u="sng" dirty="0"/>
              <a:t>Determinação e domínio próprio</a:t>
            </a:r>
            <a:r>
              <a:rPr lang="pt-BR" sz="2400" b="1" dirty="0"/>
              <a:t> </a:t>
            </a:r>
            <a:r>
              <a:rPr lang="pt-BR" sz="2400" dirty="0" smtClean="0"/>
              <a:t>–</a:t>
            </a:r>
            <a:r>
              <a:rPr lang="pt-BR" sz="2400" b="1" dirty="0" smtClean="0"/>
              <a:t> </a:t>
            </a:r>
            <a:r>
              <a:rPr lang="pt-BR" sz="2400" b="1" i="1" dirty="0" smtClean="0"/>
              <a:t>“</a:t>
            </a:r>
            <a:r>
              <a:rPr lang="pt-BR" sz="2400" i="1" dirty="0" smtClean="0"/>
              <a:t>Estai </a:t>
            </a:r>
            <a:r>
              <a:rPr lang="pt-BR" sz="2400" i="1" dirty="0"/>
              <a:t>determinado a nunca mais tornar a incorrer em dívidas. Negai-vos </a:t>
            </a:r>
            <a:r>
              <a:rPr lang="pt-BR" sz="2400" i="1" dirty="0" smtClean="0"/>
              <a:t>ante </a:t>
            </a:r>
            <a:r>
              <a:rPr lang="pt-BR" sz="2400" i="1" dirty="0"/>
              <a:t>mil coisas a incorrer em débito.” L.A., pág. </a:t>
            </a:r>
            <a:r>
              <a:rPr lang="pt-BR" sz="2400" i="1" dirty="0" smtClean="0"/>
              <a:t>393</a:t>
            </a:r>
          </a:p>
          <a:p>
            <a:pPr marL="0" indent="0" algn="just">
              <a:buNone/>
            </a:pPr>
            <a:endParaRPr lang="pt-BR" sz="1000" i="1" dirty="0" smtClean="0"/>
          </a:p>
          <a:p>
            <a:pPr algn="just"/>
            <a:r>
              <a:rPr lang="pt-BR" sz="2400" b="1" u="sng" dirty="0" smtClean="0"/>
              <a:t>Faça </a:t>
            </a:r>
            <a:r>
              <a:rPr lang="pt-BR" sz="2400" b="1" u="sng" dirty="0"/>
              <a:t>um pacto com Deus e </a:t>
            </a:r>
            <a:r>
              <a:rPr lang="pt-BR" sz="2400" b="1" u="sng" dirty="0" smtClean="0"/>
              <a:t>economize</a:t>
            </a:r>
            <a:r>
              <a:rPr lang="pt-BR" sz="2400" dirty="0"/>
              <a:t> </a:t>
            </a:r>
            <a:r>
              <a:rPr lang="pt-BR" sz="2400" i="1" dirty="0" smtClean="0"/>
              <a:t>–“Fazei </a:t>
            </a:r>
            <a:r>
              <a:rPr lang="pt-BR" sz="2400" i="1" dirty="0"/>
              <a:t>com Deus um solene concerto de que por Sua benção pagareis </a:t>
            </a:r>
            <a:r>
              <a:rPr lang="pt-BR" sz="2400" i="1" dirty="0" smtClean="0"/>
              <a:t>vossas </a:t>
            </a:r>
            <a:r>
              <a:rPr lang="pt-BR" sz="2400" i="1" dirty="0"/>
              <a:t>dívidas, e então não devais a ninguém coisa alguma, </a:t>
            </a:r>
            <a:r>
              <a:rPr lang="pt-BR" sz="2400" i="1" dirty="0" smtClean="0"/>
              <a:t>ainda </a:t>
            </a:r>
            <a:r>
              <a:rPr lang="pt-BR" sz="2400" i="1" dirty="0"/>
              <a:t>que tenhais de </a:t>
            </a:r>
            <a:r>
              <a:rPr lang="pt-BR" sz="2400" i="1" dirty="0" smtClean="0"/>
              <a:t>viver </a:t>
            </a:r>
            <a:r>
              <a:rPr lang="pt-BR" sz="2400" i="1" dirty="0"/>
              <a:t>a sopa e pão.” L.A., pág. </a:t>
            </a:r>
            <a:r>
              <a:rPr lang="pt-BR" sz="2400" i="1" dirty="0" smtClean="0"/>
              <a:t>393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679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787" y="748554"/>
            <a:ext cx="9566739" cy="797858"/>
          </a:xfrm>
        </p:spPr>
        <p:txBody>
          <a:bodyPr/>
          <a:lstStyle/>
          <a:p>
            <a:r>
              <a:rPr lang="pt-BR" sz="3600" dirty="0" smtClean="0"/>
              <a:t>O remédio para o endividamento: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6787" y="2111188"/>
            <a:ext cx="9372601" cy="4047565"/>
          </a:xfrm>
        </p:spPr>
        <p:txBody>
          <a:bodyPr>
            <a:normAutofit/>
          </a:bodyPr>
          <a:lstStyle/>
          <a:p>
            <a:pPr algn="just"/>
            <a:r>
              <a:rPr lang="pt-BR" sz="2400" b="1" u="sng" dirty="0" smtClean="0"/>
              <a:t>Cuide dos </a:t>
            </a:r>
            <a:r>
              <a:rPr lang="pt-BR" sz="2400" b="1" u="sng" dirty="0"/>
              <a:t>centavos</a:t>
            </a:r>
            <a:r>
              <a:rPr lang="pt-BR" sz="2400" b="1" dirty="0"/>
              <a:t> </a:t>
            </a:r>
            <a:r>
              <a:rPr lang="pt-BR" sz="2400" dirty="0" smtClean="0"/>
              <a:t>–  “</a:t>
            </a:r>
            <a:r>
              <a:rPr lang="pt-BR" sz="2400" i="1" dirty="0" smtClean="0"/>
              <a:t>Cuidai </a:t>
            </a:r>
            <a:r>
              <a:rPr lang="pt-BR" sz="2400" i="1" dirty="0"/>
              <a:t>dos centavos, e os cruzeiros terão cuidado de si mesmos.” L.A., </a:t>
            </a:r>
            <a:r>
              <a:rPr lang="pt-BR" sz="2400" i="1" dirty="0" smtClean="0"/>
              <a:t>pág</a:t>
            </a:r>
            <a:r>
              <a:rPr lang="pt-BR" sz="2400" i="1" dirty="0"/>
              <a:t>. </a:t>
            </a:r>
            <a:r>
              <a:rPr lang="pt-BR" sz="2400" i="1" dirty="0" smtClean="0"/>
              <a:t>393</a:t>
            </a:r>
          </a:p>
          <a:p>
            <a:endParaRPr lang="pt-BR" sz="1000" dirty="0"/>
          </a:p>
          <a:p>
            <a:pPr algn="just"/>
            <a:r>
              <a:rPr lang="pt-BR" sz="2400" b="1" u="sng" dirty="0"/>
              <a:t>Sacrifique os gostos</a:t>
            </a:r>
            <a:r>
              <a:rPr lang="pt-BR" sz="2400" b="1" dirty="0"/>
              <a:t> </a:t>
            </a:r>
            <a:r>
              <a:rPr lang="pt-BR" sz="2400" dirty="0" smtClean="0"/>
              <a:t>– </a:t>
            </a:r>
            <a:r>
              <a:rPr lang="pt-BR" sz="2400" i="1" dirty="0"/>
              <a:t>“Privai o gosto, a indulgência do apetite; economizai vossos centavos e pagai vossas dívidas.” L.A., pág. 394</a:t>
            </a:r>
          </a:p>
          <a:p>
            <a:endParaRPr lang="pt-BR" sz="1000" dirty="0" smtClean="0"/>
          </a:p>
          <a:p>
            <a:pPr algn="just"/>
            <a:r>
              <a:rPr lang="pt-BR" sz="2400" b="1" u="sng" dirty="0"/>
              <a:t>Levante-se cedo</a:t>
            </a:r>
            <a:r>
              <a:rPr lang="pt-BR" sz="2400" b="1" dirty="0"/>
              <a:t> </a:t>
            </a:r>
            <a:r>
              <a:rPr lang="pt-BR" sz="2400" dirty="0" smtClean="0"/>
              <a:t>- </a:t>
            </a:r>
            <a:r>
              <a:rPr lang="pt-BR" sz="2400" i="1" dirty="0"/>
              <a:t>“Levantai-vos pela manhã, mesmo enquanto as estrelas ainda brilham, se necessário for. Planejai alguma coisa, e realizai.” 2 T.S., pág. </a:t>
            </a:r>
            <a:r>
              <a:rPr lang="pt-BR" sz="2400" i="1" dirty="0" smtClean="0"/>
              <a:t>47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6495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7847" y="1640542"/>
            <a:ext cx="10004611" cy="5002306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pt-BR" sz="2400" dirty="0"/>
              <a:t>Dívida Pessoal não Deve Impedir a Liberalidade</a:t>
            </a:r>
          </a:p>
          <a:p>
            <a:pPr marL="0" indent="0" fontAlgn="base">
              <a:buNone/>
            </a:pPr>
            <a:endParaRPr lang="pt-BR" sz="1000" dirty="0" smtClean="0"/>
          </a:p>
          <a:p>
            <a:pPr marL="0" indent="0" algn="just" fontAlgn="base">
              <a:buNone/>
            </a:pPr>
            <a:r>
              <a:rPr lang="pt-BR" sz="2300" dirty="0" smtClean="0"/>
              <a:t>Alguns </a:t>
            </a:r>
            <a:r>
              <a:rPr lang="pt-BR" sz="2300" dirty="0"/>
              <a:t>não se têm erguido e unido no plano da doação sistemática, desculpando-se de não estarem livres de dívidas. Alegam que primeiro a ninguém devem ficar devendo coisa alguma. (Rom. 13:8.) Mas o fato de terem dívidas não os escusa. Vi que devem dar a César o que é de César, e a Deus o que é de Deus. Alguns são conscienciosos quanto a não dever coisa alguma a ninguém, e pensam que Deus nada pode exigir deles enquanto todas as suas dívidas não estiverem pagas. Aí é que eles se enganam. Deixam de dar a Deus o que Lhe pertence. Devem todos levar ao Senhor uma oferta agradável. Os que têm dívidas devem retirar a quantia que devem do que possuem, e dar uma parte proporcional do restante. </a:t>
            </a:r>
            <a:r>
              <a:rPr lang="pt-BR" sz="2300" dirty="0" err="1"/>
              <a:t>Testimonies</a:t>
            </a:r>
            <a:r>
              <a:rPr lang="pt-BR" sz="2300" dirty="0"/>
              <a:t>, vol. 1, pág. 220</a:t>
            </a:r>
            <a:r>
              <a:rPr lang="pt-BR" sz="2300" dirty="0" smtClean="0"/>
              <a:t>. E.G. White.</a:t>
            </a:r>
            <a:endParaRPr lang="pt-BR" sz="23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94768" y="573744"/>
            <a:ext cx="8814222" cy="927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800" i="1" dirty="0" smtClean="0"/>
              <a:t>Conselho sobre Mordomia, </a:t>
            </a:r>
            <a:r>
              <a:rPr lang="pt-BR" sz="3800" i="1" dirty="0"/>
              <a:t>pág. </a:t>
            </a:r>
            <a:r>
              <a:rPr lang="pt-BR" sz="3800" i="1" dirty="0" smtClean="0"/>
              <a:t>258</a:t>
            </a: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12667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7" y="895140"/>
            <a:ext cx="7897090" cy="5223272"/>
          </a:xfrm>
        </p:spPr>
      </p:pic>
    </p:spTree>
    <p:extLst>
      <p:ext uri="{BB962C8B-B14F-4D97-AF65-F5344CB8AC3E}">
        <p14:creationId xmlns:p14="http://schemas.microsoft.com/office/powerpoint/2010/main" val="3225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48" y="3733802"/>
            <a:ext cx="9386047" cy="1564340"/>
          </a:xfrm>
        </p:spPr>
        <p:txBody>
          <a:bodyPr/>
          <a:lstStyle/>
          <a:p>
            <a:pPr algn="just"/>
            <a:r>
              <a:rPr lang="pt-BR" sz="2800" dirty="0"/>
              <a:t>O dia, com sua rotina de pequenos deveres, demanda </a:t>
            </a:r>
            <a:r>
              <a:rPr lang="pt-BR" sz="2800" u="sng" dirty="0"/>
              <a:t>reflexão</a:t>
            </a:r>
            <a:r>
              <a:rPr lang="pt-BR" sz="2800" dirty="0"/>
              <a:t>, </a:t>
            </a:r>
            <a:r>
              <a:rPr lang="pt-BR" sz="2800" u="sng" dirty="0"/>
              <a:t>cálculo</a:t>
            </a:r>
            <a:r>
              <a:rPr lang="pt-BR" sz="2800" dirty="0"/>
              <a:t> e </a:t>
            </a:r>
            <a:r>
              <a:rPr lang="pt-BR" sz="2800" i="1" u="sng" dirty="0"/>
              <a:t>planejamento</a:t>
            </a:r>
            <a:r>
              <a:rPr lang="pt-BR" sz="2800" dirty="0"/>
              <a:t> de ação</a:t>
            </a:r>
            <a:r>
              <a:rPr lang="pt-BR" sz="2800" dirty="0" smtClean="0"/>
              <a:t>. </a:t>
            </a:r>
            <a:r>
              <a:rPr lang="pt-BR" sz="2800" i="1" dirty="0" smtClean="0"/>
              <a:t>E.G. White, pág. 287</a:t>
            </a:r>
            <a:endParaRPr lang="pt-BR" sz="2800" i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22828" y="2133605"/>
            <a:ext cx="9997888" cy="927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400" i="1" dirty="0" smtClean="0"/>
              <a:t>Lar Adventista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73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2"/>
          <a:srcRect l="1168" t="19914" r="54623" b="2495"/>
          <a:stretch/>
        </p:blipFill>
        <p:spPr>
          <a:xfrm>
            <a:off x="2546970" y="0"/>
            <a:ext cx="5032925" cy="683461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175854" y="96323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4.000,00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64183" y="1282367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   500,00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81943" y="212063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450,00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35541" y="245185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45,00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75854" y="2775461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1.350,00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82082" y="3080086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360,00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381943" y="339017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315,00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392651" y="370025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585,00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369817" y="401975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225,00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379951" y="432104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180,00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389978" y="463668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270,00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402678" y="4968146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540,00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415378" y="526404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585,00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247713" y="631045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(405,00)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2"/>
          <a:srcRect l="46046" t="19914" r="38623" b="2495"/>
          <a:stretch/>
        </p:blipFill>
        <p:spPr>
          <a:xfrm>
            <a:off x="7810912" y="-30366"/>
            <a:ext cx="1745412" cy="6834612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8020576" y="93633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4.000,00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8008905" y="1242026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   500,00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8226665" y="2093741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450,00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280263" y="242496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45,00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8020576" y="2748567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1.300,00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8226804" y="305319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300,00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8226665" y="336327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180,00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8237373" y="367336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585,00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8214539" y="399285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160,00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8224673" y="429415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135,00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8234700" y="4609791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180,00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8247400" y="494125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540,00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8246452" y="5237149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360,00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8092435" y="6310454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 235,00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5518" y="3428967"/>
            <a:ext cx="1157863" cy="2470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142818" y="4058932"/>
            <a:ext cx="1157863" cy="2470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6109957" y="4375879"/>
            <a:ext cx="1157863" cy="2470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6166512" y="4690948"/>
            <a:ext cx="1157863" cy="2470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6142818" y="2804257"/>
            <a:ext cx="1157863" cy="2470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6142818" y="3117342"/>
            <a:ext cx="1157863" cy="2470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8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391699" y="1398495"/>
          <a:ext cx="9279343" cy="494851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73580"/>
                <a:gridCol w="1381533"/>
                <a:gridCol w="1570355"/>
                <a:gridCol w="1486215"/>
                <a:gridCol w="1433830"/>
                <a:gridCol w="1433830"/>
              </a:tblGrid>
              <a:tr h="50749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ECONOMIA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/>
                        <a:t> MENSAL</a:t>
                      </a:r>
                      <a:endParaRPr lang="pt-BR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ANUAL</a:t>
                      </a:r>
                      <a:endParaRPr lang="pt-BR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EM 5 ANOS</a:t>
                      </a:r>
                      <a:endParaRPr lang="pt-BR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EM 10 ANOS</a:t>
                      </a:r>
                      <a:endParaRPr lang="pt-BR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EM 30 ANOS</a:t>
                      </a:r>
                      <a:endParaRPr lang="pt-BR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1142954">
                <a:tc>
                  <a:txBody>
                    <a:bodyPr/>
                    <a:lstStyle/>
                    <a:p>
                      <a:endParaRPr lang="pt-BR" sz="1300" dirty="0" smtClean="0"/>
                    </a:p>
                    <a:p>
                      <a:endParaRPr lang="pt-BR" sz="1300" dirty="0" smtClean="0"/>
                    </a:p>
                    <a:p>
                      <a:endParaRPr lang="pt-BR" sz="1300" dirty="0" smtClean="0"/>
                    </a:p>
                    <a:p>
                      <a:pPr algn="ctr"/>
                      <a:r>
                        <a:rPr lang="pt-BR" sz="1300" dirty="0" smtClean="0"/>
                        <a:t>Custo:</a:t>
                      </a:r>
                      <a:r>
                        <a:rPr lang="pt-BR" sz="1300" baseline="0" dirty="0" smtClean="0"/>
                        <a:t> R$ 4 por dia</a:t>
                      </a:r>
                      <a:endParaRPr lang="pt-BR" sz="13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R$ 88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Peça de roupa</a:t>
                      </a:r>
                      <a:endParaRPr lang="pt-BR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R$ 1.056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TV nova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R$ 5.280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Uma moto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R$ 10.560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Curso de línguas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R$ 31.680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Viagem</a:t>
                      </a:r>
                    </a:p>
                    <a:p>
                      <a:pPr algn="ctr"/>
                      <a:r>
                        <a:rPr lang="pt-BR" sz="1400" dirty="0" smtClean="0"/>
                        <a:t>Internacional</a:t>
                      </a:r>
                    </a:p>
                  </a:txBody>
                  <a:tcPr anchor="ctr" anchorCtr="1"/>
                </a:tc>
              </a:tr>
              <a:tr h="18124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/>
                </a:tc>
              </a:tr>
              <a:tr h="1141814">
                <a:tc>
                  <a:txBody>
                    <a:bodyPr/>
                    <a:lstStyle/>
                    <a:p>
                      <a:endParaRPr lang="pt-BR" sz="1300" dirty="0" smtClean="0"/>
                    </a:p>
                    <a:p>
                      <a:endParaRPr lang="pt-BR" sz="1300" dirty="0" smtClean="0"/>
                    </a:p>
                    <a:p>
                      <a:endParaRPr lang="pt-BR" sz="1300" dirty="0" smtClean="0"/>
                    </a:p>
                    <a:p>
                      <a:pPr algn="ctr"/>
                      <a:r>
                        <a:rPr lang="pt-BR" sz="1300" dirty="0" smtClean="0"/>
                        <a:t>Custo:</a:t>
                      </a:r>
                      <a:r>
                        <a:rPr lang="pt-BR" sz="1300" baseline="0" dirty="0" smtClean="0"/>
                        <a:t> R$ 150 por mês</a:t>
                      </a:r>
                      <a:endParaRPr lang="pt-BR" sz="13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R$ 150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1 jantar</a:t>
                      </a:r>
                      <a:endParaRPr lang="pt-BR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R$ 1.800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Notebook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R$ 9.000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Mobiliar</a:t>
                      </a:r>
                      <a:r>
                        <a:rPr lang="pt-BR" sz="1400" baseline="0" dirty="0" smtClean="0"/>
                        <a:t> </a:t>
                      </a:r>
                    </a:p>
                    <a:p>
                      <a:pPr algn="ctr"/>
                      <a:r>
                        <a:rPr lang="pt-BR" sz="1400" baseline="0" dirty="0" smtClean="0"/>
                        <a:t>sua casa</a:t>
                      </a:r>
                      <a:endParaRPr lang="pt-BR" sz="14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R$ 18.000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Curso</a:t>
                      </a:r>
                      <a:r>
                        <a:rPr lang="pt-BR" sz="1400" baseline="0" dirty="0" smtClean="0"/>
                        <a:t> no exterior</a:t>
                      </a:r>
                      <a:endParaRPr lang="pt-BR" sz="14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R$ 54.000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Um bom carro</a:t>
                      </a:r>
                    </a:p>
                  </a:txBody>
                  <a:tcPr anchor="ctr" anchorCtr="1"/>
                </a:tc>
              </a:tr>
              <a:tr h="181240"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00" dirty="0"/>
                    </a:p>
                  </a:txBody>
                  <a:tcPr/>
                </a:tc>
              </a:tr>
              <a:tr h="1141814">
                <a:tc>
                  <a:txBody>
                    <a:bodyPr/>
                    <a:lstStyle/>
                    <a:p>
                      <a:endParaRPr lang="pt-BR" sz="1300" dirty="0" smtClean="0"/>
                    </a:p>
                    <a:p>
                      <a:endParaRPr lang="pt-BR" sz="1300" dirty="0" smtClean="0"/>
                    </a:p>
                    <a:p>
                      <a:endParaRPr lang="pt-BR" sz="1300" dirty="0" smtClean="0"/>
                    </a:p>
                    <a:p>
                      <a:pPr algn="ctr"/>
                      <a:r>
                        <a:rPr lang="pt-BR" sz="1300" dirty="0" smtClean="0"/>
                        <a:t>Custo:</a:t>
                      </a:r>
                      <a:r>
                        <a:rPr lang="pt-BR" sz="1300" baseline="0" dirty="0" smtClean="0"/>
                        <a:t> R$ 90 por casal</a:t>
                      </a:r>
                      <a:endParaRPr lang="pt-BR" sz="13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R$ 180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1 sapato</a:t>
                      </a:r>
                      <a:endParaRPr lang="pt-BR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R$ 2.160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1 refrigerador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R$ 10.800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Viagem</a:t>
                      </a:r>
                    </a:p>
                    <a:p>
                      <a:pPr algn="ctr"/>
                      <a:r>
                        <a:rPr lang="pt-BR" sz="1400" dirty="0" smtClean="0"/>
                        <a:t>nacional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R$ 21.600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Reforma </a:t>
                      </a:r>
                    </a:p>
                    <a:p>
                      <a:pPr algn="ctr"/>
                      <a:r>
                        <a:rPr lang="pt-BR" sz="1400" dirty="0" smtClean="0"/>
                        <a:t>da casa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R$ 64.800</a:t>
                      </a:r>
                      <a:br>
                        <a:rPr lang="pt-BR" sz="1400" dirty="0" smtClean="0"/>
                      </a:br>
                      <a:r>
                        <a:rPr lang="pt-BR" sz="1400" dirty="0" smtClean="0"/>
                        <a:t>=</a:t>
                      </a:r>
                    </a:p>
                    <a:p>
                      <a:pPr algn="ctr"/>
                      <a:r>
                        <a:rPr lang="pt-BR" sz="1400" dirty="0" smtClean="0"/>
                        <a:t>Renda p/</a:t>
                      </a:r>
                    </a:p>
                    <a:p>
                      <a:pPr algn="ctr"/>
                      <a:r>
                        <a:rPr lang="pt-BR" sz="1400" dirty="0" smtClean="0"/>
                        <a:t> 3ª idade</a:t>
                      </a:r>
                    </a:p>
                  </a:txBody>
                  <a:tcPr anchor="ctr" anchorCtr="1"/>
                </a:tc>
              </a:tr>
              <a:tr h="181240">
                <a:tc>
                  <a:txBody>
                    <a:bodyPr/>
                    <a:lstStyle/>
                    <a:p>
                      <a:endParaRPr lang="pt-BR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500" dirty="0"/>
                    </a:p>
                  </a:txBody>
                  <a:tcPr/>
                </a:tc>
              </a:tr>
              <a:tr h="470724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Total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Calibri" panose="020F0502020204030204" pitchFamily="34" charset="0"/>
                        </a:rPr>
                        <a:t>418,00</a:t>
                      </a:r>
                      <a:endParaRPr lang="pt-BR" sz="18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Calibri" panose="020F0502020204030204" pitchFamily="34" charset="0"/>
                        </a:rPr>
                        <a:t>5.016,00</a:t>
                      </a:r>
                      <a:endParaRPr lang="pt-BR" sz="18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Calibri" panose="020F0502020204030204" pitchFamily="34" charset="0"/>
                        </a:rPr>
                        <a:t>25.080,00</a:t>
                      </a:r>
                      <a:endParaRPr lang="pt-BR" sz="18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Calibri" panose="020F0502020204030204" pitchFamily="34" charset="0"/>
                        </a:rPr>
                        <a:t>50.160,00</a:t>
                      </a:r>
                      <a:endParaRPr lang="pt-BR" sz="18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Calibri" panose="020F0502020204030204" pitchFamily="34" charset="0"/>
                        </a:rPr>
                        <a:t>150.480,00</a:t>
                      </a:r>
                      <a:endParaRPr lang="pt-BR" sz="18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580" y="4593155"/>
            <a:ext cx="918000" cy="82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938" y="1948721"/>
            <a:ext cx="904875" cy="8286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580" y="3280975"/>
            <a:ext cx="87623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0461" y="2670949"/>
            <a:ext cx="2911790" cy="847164"/>
          </a:xfrm>
        </p:spPr>
        <p:txBody>
          <a:bodyPr/>
          <a:lstStyle/>
          <a:p>
            <a:pPr algn="just"/>
            <a:r>
              <a:rPr lang="pt-BR" i="1" dirty="0" smtClean="0"/>
              <a:t> </a:t>
            </a:r>
            <a:endParaRPr lang="pt-BR" i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392037" y="3915170"/>
            <a:ext cx="5720953" cy="847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i="1" dirty="0" smtClean="0">
                <a:solidFill>
                  <a:srgbClr val="EBEBEB"/>
                </a:solidFill>
              </a:rPr>
              <a:t> </a:t>
            </a:r>
            <a:endParaRPr lang="pt-BR" i="1" dirty="0">
              <a:solidFill>
                <a:srgbClr val="EBEBEB"/>
              </a:solidFill>
            </a:endParaRPr>
          </a:p>
        </p:txBody>
      </p:sp>
      <p:pic>
        <p:nvPicPr>
          <p:cNvPr id="4" name="Picture 8" descr="FullSizeRender 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87" y="19459"/>
            <a:ext cx="6225702" cy="688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3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0461" y="2670949"/>
            <a:ext cx="2911790" cy="847164"/>
          </a:xfrm>
        </p:spPr>
        <p:txBody>
          <a:bodyPr/>
          <a:lstStyle/>
          <a:p>
            <a:pPr algn="just"/>
            <a:r>
              <a:rPr lang="pt-BR" i="1" dirty="0" smtClean="0"/>
              <a:t>E agora? </a:t>
            </a:r>
            <a:endParaRPr lang="pt-BR" i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392037" y="3915170"/>
            <a:ext cx="5720953" cy="847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i="1" dirty="0" smtClean="0">
                <a:solidFill>
                  <a:srgbClr val="EBEBEB"/>
                </a:solidFill>
              </a:rPr>
              <a:t>Agora é com você! </a:t>
            </a:r>
            <a:endParaRPr lang="pt-BR" i="1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0" y="319470"/>
            <a:ext cx="7974106" cy="6227777"/>
          </a:xfrm>
        </p:spPr>
      </p:pic>
    </p:spTree>
    <p:extLst>
      <p:ext uri="{BB962C8B-B14F-4D97-AF65-F5344CB8AC3E}">
        <p14:creationId xmlns:p14="http://schemas.microsoft.com/office/powerpoint/2010/main" val="6194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94" y="982696"/>
            <a:ext cx="7947526" cy="5283633"/>
          </a:xfrm>
        </p:spPr>
      </p:pic>
    </p:spTree>
    <p:extLst>
      <p:ext uri="{BB962C8B-B14F-4D97-AF65-F5344CB8AC3E}">
        <p14:creationId xmlns:p14="http://schemas.microsoft.com/office/powerpoint/2010/main" val="2923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0642" y="5279142"/>
            <a:ext cx="2442599" cy="421340"/>
          </a:xfrm>
        </p:spPr>
        <p:txBody>
          <a:bodyPr/>
          <a:lstStyle/>
          <a:p>
            <a:pPr algn="just"/>
            <a:r>
              <a:rPr lang="pt-BR" sz="2000" i="1" dirty="0" smtClean="0"/>
              <a:t>Fernando Iglesias</a:t>
            </a:r>
            <a:endParaRPr lang="pt-BR" sz="2000" i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89963" y="2132666"/>
            <a:ext cx="9997888" cy="2971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400" dirty="0"/>
              <a:t>Siga seus sonhos, </a:t>
            </a:r>
            <a:r>
              <a:rPr lang="pt-BR" sz="4400" dirty="0" smtClean="0"/>
              <a:t>saia </a:t>
            </a:r>
            <a:r>
              <a:rPr lang="pt-BR" sz="4400" dirty="0"/>
              <a:t>do chão</a:t>
            </a:r>
            <a:br>
              <a:rPr lang="pt-BR" sz="4400" dirty="0"/>
            </a:br>
            <a:r>
              <a:rPr lang="pt-BR" sz="4400" dirty="0"/>
              <a:t>Os sonhos precisam sair do papel</a:t>
            </a:r>
            <a:br>
              <a:rPr lang="pt-BR" sz="4400" dirty="0"/>
            </a:br>
            <a:r>
              <a:rPr lang="pt-BR" sz="4400" dirty="0"/>
              <a:t>Abra as janelas do seu coração</a:t>
            </a:r>
            <a:br>
              <a:rPr lang="pt-BR" sz="4400" dirty="0"/>
            </a:br>
            <a:r>
              <a:rPr lang="pt-BR" sz="4400" dirty="0"/>
              <a:t>Nas asas da fé você toca o céu</a:t>
            </a:r>
            <a:endParaRPr lang="pt-BR" sz="4400" dirty="0" smtClean="0"/>
          </a:p>
        </p:txBody>
      </p:sp>
    </p:spTree>
    <p:extLst>
      <p:ext uri="{BB962C8B-B14F-4D97-AF65-F5344CB8AC3E}">
        <p14:creationId xmlns:p14="http://schemas.microsoft.com/office/powerpoint/2010/main" val="14800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8308" y="1501588"/>
            <a:ext cx="9404723" cy="730623"/>
          </a:xfrm>
        </p:spPr>
        <p:txBody>
          <a:bodyPr/>
          <a:lstStyle/>
          <a:p>
            <a:pPr algn="ctr"/>
            <a:r>
              <a:rPr lang="pt-BR" dirty="0"/>
              <a:t>Existem dois tipos de consumo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7400" y="2711822"/>
            <a:ext cx="8946541" cy="343348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O </a:t>
            </a:r>
            <a:r>
              <a:rPr lang="pt-BR" sz="2400" u="sng" dirty="0"/>
              <a:t>consumo consciente</a:t>
            </a:r>
            <a:r>
              <a:rPr lang="pt-BR" sz="2400" dirty="0"/>
              <a:t>, quando se </a:t>
            </a:r>
            <a:r>
              <a:rPr lang="pt-BR" sz="2400" dirty="0" smtClean="0"/>
              <a:t>consome </a:t>
            </a:r>
            <a:r>
              <a:rPr lang="pt-BR" sz="2400" dirty="0"/>
              <a:t>o necessário, só apenas quando </a:t>
            </a:r>
            <a:r>
              <a:rPr lang="pt-BR" sz="2400" dirty="0" smtClean="0"/>
              <a:t>precisa, e;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 </a:t>
            </a:r>
            <a:r>
              <a:rPr lang="pt-BR" sz="2400" u="sng" dirty="0" smtClean="0"/>
              <a:t>consumo </a:t>
            </a:r>
            <a:r>
              <a:rPr lang="pt-BR" sz="2400" u="sng" dirty="0"/>
              <a:t>compulsivo</a:t>
            </a:r>
            <a:r>
              <a:rPr lang="pt-BR" sz="2400" dirty="0"/>
              <a:t>, </a:t>
            </a:r>
            <a:r>
              <a:rPr lang="pt-BR" sz="2400" dirty="0" smtClean="0"/>
              <a:t>ou </a:t>
            </a:r>
            <a:r>
              <a:rPr lang="pt-BR" sz="2400" dirty="0"/>
              <a:t>seja, o que a pessoa busca sempre o </a:t>
            </a:r>
            <a:r>
              <a:rPr lang="pt-BR" sz="2400" dirty="0" smtClean="0"/>
              <a:t>último </a:t>
            </a:r>
            <a:r>
              <a:rPr lang="pt-BR" sz="2400" dirty="0"/>
              <a:t>lançamento de determinado produto, e sempre descarta o já “antigo” mesmo ainda sendo útil e acaba se tornando até uma doença, </a:t>
            </a:r>
            <a:r>
              <a:rPr lang="pt-BR" sz="2400" dirty="0" smtClean="0"/>
              <a:t>porque a </a:t>
            </a:r>
            <a:r>
              <a:rPr lang="pt-BR" sz="2400" dirty="0"/>
              <a:t>pessoa cria </a:t>
            </a:r>
            <a:r>
              <a:rPr lang="pt-BR" sz="2400" dirty="0" smtClean="0"/>
              <a:t>um vício.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38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581" t="3931" r="10968" b="7743"/>
          <a:stretch/>
        </p:blipFill>
        <p:spPr>
          <a:xfrm>
            <a:off x="1135626" y="500262"/>
            <a:ext cx="9527457" cy="5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8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6789" t="16633" r="13765" b="7762"/>
          <a:stretch/>
        </p:blipFill>
        <p:spPr>
          <a:xfrm>
            <a:off x="4925962" y="571910"/>
            <a:ext cx="5255617" cy="566337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38257" y="2341497"/>
            <a:ext cx="3161795" cy="938201"/>
          </a:xfrm>
        </p:spPr>
        <p:txBody>
          <a:bodyPr/>
          <a:lstStyle/>
          <a:p>
            <a:pPr algn="ctr"/>
            <a:r>
              <a:rPr lang="pt-BR" dirty="0" smtClean="0"/>
              <a:t>Planos para 2016...</a:t>
            </a: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954756" y="6235289"/>
            <a:ext cx="3198028" cy="382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1000" dirty="0" smtClean="0"/>
              <a:t>Fonte: Revista Gol, #166 - Jan/2016</a:t>
            </a:r>
            <a:endParaRPr lang="pt-BR" sz="1000" dirty="0"/>
          </a:p>
        </p:txBody>
      </p:sp>
      <p:sp>
        <p:nvSpPr>
          <p:cNvPr id="8" name="Seta para a direita 7"/>
          <p:cNvSpPr/>
          <p:nvPr/>
        </p:nvSpPr>
        <p:spPr>
          <a:xfrm>
            <a:off x="5388699" y="3120041"/>
            <a:ext cx="566057" cy="32657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0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54" y="1384968"/>
            <a:ext cx="8982636" cy="4482528"/>
          </a:xfrm>
        </p:spPr>
      </p:pic>
    </p:spTree>
    <p:extLst>
      <p:ext uri="{BB962C8B-B14F-4D97-AF65-F5344CB8AC3E}">
        <p14:creationId xmlns:p14="http://schemas.microsoft.com/office/powerpoint/2010/main" val="16162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Í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265</TotalTime>
  <Words>1076</Words>
  <Application>Microsoft Macintosh PowerPoint</Application>
  <PresentationFormat>Widescreen</PresentationFormat>
  <Paragraphs>158</Paragraphs>
  <Slides>29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Calibri</vt:lpstr>
      <vt:lpstr>Century Gothic</vt:lpstr>
      <vt:lpstr>Wingdings 3</vt:lpstr>
      <vt:lpstr>Arial</vt:lpstr>
      <vt:lpstr>Íon</vt:lpstr>
      <vt:lpstr>1_Íon</vt:lpstr>
      <vt:lpstr>tema de hoje:  Planejamento Financeiro</vt:lpstr>
      <vt:lpstr>Apresentação do PowerPoint</vt:lpstr>
      <vt:lpstr>Apresentação do PowerPoint</vt:lpstr>
      <vt:lpstr>Apresentação do PowerPoint</vt:lpstr>
      <vt:lpstr>Fernando Iglesias</vt:lpstr>
      <vt:lpstr>Existem dois tipos de consumo</vt:lpstr>
      <vt:lpstr>Apresentação do PowerPoint</vt:lpstr>
      <vt:lpstr>Planos para 2016...</vt:lpstr>
      <vt:lpstr>Apresentação do PowerPoint</vt:lpstr>
      <vt:lpstr>A relação existente entre a mente e o corpo é muito íntima. Quando um é afetado, o outro também o é. O estado da mente afeta a saúde do sistema físico. E.G. White, pág. 48</vt:lpstr>
      <vt:lpstr>Excesso de preocupação com dinheiro pode causar prejuízos para a sua saúde.</vt:lpstr>
      <vt:lpstr>Doenças graves e crônicas podem surgir e as mais comuns são:</vt:lpstr>
      <vt:lpstr>Estudos do Instituto Dante Pazzanese de Cardiologia (São Paulo) apontam que 29,4% dos brasileiros sofrem de doenças como essas, 60% desses pacientes são homens, com média de idade de 56 anos.</vt:lpstr>
      <vt:lpstr>Problemas financeiros podem causar ainda:</vt:lpstr>
      <vt:lpstr>Devemos sempre lembrar que no juízo havemos de enfrentar o registro da maneira como usamos o dinheiro de Deus. Grande parte é usada na satisfação própria, no próprio interesse, e que não produz nenhum bem real, mas positivo dano. Se nos compenetramos de que Deus é o doador de todo o bem, que o dinheiro Lhe pertence, então exerceremos sabedoria no despendê-lo, na conformidade com Sua Santa vontade. O mundo, seus costumes, suas modas, não serão nossa norma. Não teremos o desejo de conformar-nos com suas práticas; não permitiremos que nossa própria inclinação nos controle. Carta 8, 1889. E.G. White</vt:lpstr>
      <vt:lpstr>Apresentação do PowerPoint</vt:lpstr>
      <vt:lpstr>Apresentação do PowerPoint</vt:lpstr>
      <vt:lpstr>Apresentação do PowerPoint</vt:lpstr>
      <vt:lpstr>Ele geralmente começa com a letra D:</vt:lpstr>
      <vt:lpstr>Também contribui para o endividamento:</vt:lpstr>
      <vt:lpstr>O remédio para o endividamento:</vt:lpstr>
      <vt:lpstr>O remédio para o endividamento:</vt:lpstr>
      <vt:lpstr>Apresentação do PowerPoint</vt:lpstr>
      <vt:lpstr>Apresentação do PowerPoint</vt:lpstr>
      <vt:lpstr>O dia, com sua rotina de pequenos deveres, demanda reflexão, cálculo e planejamento de ação. E.G. White, pág. 287</vt:lpstr>
      <vt:lpstr>Apresentação do PowerPoint</vt:lpstr>
      <vt:lpstr>Apresentação do PowerPoint</vt:lpstr>
      <vt:lpstr> </vt:lpstr>
      <vt:lpstr>E agora?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Eu, o Dinheiro e Deus</dc:title>
  <dc:creator>Débora Proença</dc:creator>
  <cp:lastModifiedBy>Usuário do Microsoft Office</cp:lastModifiedBy>
  <cp:revision>27</cp:revision>
  <dcterms:created xsi:type="dcterms:W3CDTF">2015-09-12T19:55:36Z</dcterms:created>
  <dcterms:modified xsi:type="dcterms:W3CDTF">2016-06-21T19:58:54Z</dcterms:modified>
</cp:coreProperties>
</file>